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289" r:id="rId5"/>
    <p:sldId id="290" r:id="rId6"/>
    <p:sldId id="291" r:id="rId7"/>
    <p:sldId id="292" r:id="rId8"/>
    <p:sldId id="300" r:id="rId9"/>
    <p:sldId id="294" r:id="rId10"/>
    <p:sldId id="293" r:id="rId11"/>
    <p:sldId id="357" r:id="rId12"/>
    <p:sldId id="360" r:id="rId13"/>
    <p:sldId id="361" r:id="rId14"/>
    <p:sldId id="362" r:id="rId15"/>
    <p:sldId id="363" r:id="rId16"/>
    <p:sldId id="358" r:id="rId17"/>
    <p:sldId id="359" r:id="rId18"/>
    <p:sldId id="364" r:id="rId19"/>
    <p:sldId id="365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295" r:id="rId28"/>
    <p:sldId id="296" r:id="rId29"/>
    <p:sldId id="297" r:id="rId30"/>
    <p:sldId id="298" r:id="rId31"/>
    <p:sldId id="299" r:id="rId32"/>
    <p:sldId id="301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7" r:id="rId47"/>
    <p:sldId id="318" r:id="rId48"/>
    <p:sldId id="316" r:id="rId49"/>
    <p:sldId id="319" r:id="rId50"/>
    <p:sldId id="258" r:id="rId51"/>
    <p:sldId id="259" r:id="rId52"/>
    <p:sldId id="260" r:id="rId53"/>
    <p:sldId id="366" r:id="rId54"/>
    <p:sldId id="367" r:id="rId55"/>
    <p:sldId id="328" r:id="rId56"/>
    <p:sldId id="329" r:id="rId57"/>
    <p:sldId id="330" r:id="rId58"/>
    <p:sldId id="331" r:id="rId59"/>
    <p:sldId id="368" r:id="rId60"/>
    <p:sldId id="369" r:id="rId61"/>
    <p:sldId id="377" r:id="rId62"/>
    <p:sldId id="370" r:id="rId63"/>
    <p:sldId id="371" r:id="rId64"/>
    <p:sldId id="372" r:id="rId65"/>
    <p:sldId id="378" r:id="rId66"/>
    <p:sldId id="373" r:id="rId67"/>
    <p:sldId id="374" r:id="rId68"/>
    <p:sldId id="375" r:id="rId69"/>
    <p:sldId id="376" r:id="rId70"/>
    <p:sldId id="379" r:id="rId71"/>
    <p:sldId id="382" r:id="rId72"/>
    <p:sldId id="380" r:id="rId73"/>
    <p:sldId id="381" r:id="rId74"/>
    <p:sldId id="267" r:id="rId75"/>
    <p:sldId id="268" r:id="rId76"/>
    <p:sldId id="269" r:id="rId77"/>
    <p:sldId id="270" r:id="rId78"/>
    <p:sldId id="271" r:id="rId79"/>
    <p:sldId id="272" r:id="rId80"/>
    <p:sldId id="275" r:id="rId81"/>
    <p:sldId id="276" r:id="rId82"/>
    <p:sldId id="277" r:id="rId83"/>
    <p:sldId id="283" r:id="rId84"/>
    <p:sldId id="345" r:id="rId85"/>
    <p:sldId id="346" r:id="rId86"/>
    <p:sldId id="347" r:id="rId87"/>
    <p:sldId id="348" r:id="rId88"/>
    <p:sldId id="349" r:id="rId89"/>
    <p:sldId id="286" r:id="rId90"/>
    <p:sldId id="383" r:id="rId91"/>
    <p:sldId id="384" r:id="rId92"/>
    <p:sldId id="333" r:id="rId93"/>
    <p:sldId id="332" r:id="rId94"/>
    <p:sldId id="335" r:id="rId95"/>
    <p:sldId id="336" r:id="rId96"/>
    <p:sldId id="337" r:id="rId97"/>
    <p:sldId id="338" r:id="rId98"/>
    <p:sldId id="339" r:id="rId99"/>
    <p:sldId id="340" r:id="rId100"/>
    <p:sldId id="341" r:id="rId101"/>
    <p:sldId id="342" r:id="rId102"/>
    <p:sldId id="343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29068-1AF3-4640-8042-3CABFA0688BB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D1ED5-26CA-4B7B-8CE6-0E5BAB662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racle.com/in/java/technologies/download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 Phase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and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Schema </a:t>
            </a:r>
            <a:r>
              <a:rPr lang="en-US" dirty="0" err="1" smtClean="0"/>
              <a:t>mobile_db</a:t>
            </a:r>
            <a:endParaRPr lang="en-US" dirty="0" smtClean="0"/>
          </a:p>
          <a:p>
            <a:r>
              <a:rPr lang="en-US" dirty="0" smtClean="0"/>
              <a:t>Create Table mobile inside </a:t>
            </a:r>
            <a:r>
              <a:rPr lang="en-US" dirty="0" err="1" smtClean="0"/>
              <a:t>mobile_db</a:t>
            </a:r>
            <a:r>
              <a:rPr lang="en-US" dirty="0" smtClean="0"/>
              <a:t> schema.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mobile_db</a:t>
            </a:r>
            <a:r>
              <a:rPr lang="en-US" dirty="0" smtClean="0"/>
              <a:t>;</a:t>
            </a:r>
          </a:p>
          <a:p>
            <a:r>
              <a:rPr lang="en-US" dirty="0" smtClean="0"/>
              <a:t>CREATE TABLE mobile (id BIGINT PRIMARY KEY </a:t>
            </a:r>
            <a:r>
              <a:rPr lang="en-US" dirty="0" err="1" smtClean="0"/>
              <a:t>AUTO_INCREMENT,brand</a:t>
            </a:r>
            <a:r>
              <a:rPr lang="en-US" dirty="0" smtClean="0"/>
              <a:t> VARCHAR(30), model VARCHAR(50),</a:t>
            </a:r>
            <a:r>
              <a:rPr lang="en-US" dirty="0" err="1" smtClean="0"/>
              <a:t>year_launched</a:t>
            </a:r>
            <a:r>
              <a:rPr lang="en-US" dirty="0" smtClean="0"/>
              <a:t> INT, price decimal(15,2))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286248" y="5286388"/>
          <a:ext cx="1166813" cy="582612"/>
        </p:xfrm>
        <a:graphic>
          <a:graphicData uri="http://schemas.openxmlformats.org/presentationml/2006/ole">
            <p:oleObj spid="_x0000_s6146" name="Packager Shell Object" showAsIcon="1" r:id="rId3" imgW="1167120" imgH="58212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all files and commit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2163" y="1819275"/>
            <a:ext cx="501967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00034" y="5286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Check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git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 log and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git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 status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285860"/>
            <a:ext cx="596265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5072074"/>
            <a:ext cx="36004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Remote and Push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1257296"/>
          </a:xfrm>
        </p:spPr>
        <p:txBody>
          <a:bodyPr/>
          <a:lstStyle/>
          <a:p>
            <a:r>
              <a:rPr lang="en-US" dirty="0" smtClean="0"/>
              <a:t>Create Account in </a:t>
            </a:r>
            <a:r>
              <a:rPr lang="en-US" dirty="0" err="1" smtClean="0"/>
              <a:t>Git</a:t>
            </a:r>
            <a:r>
              <a:rPr lang="en-US" dirty="0" smtClean="0"/>
              <a:t> Hub. Create new Repository.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3116"/>
            <a:ext cx="68770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1472" y="5172100"/>
            <a:ext cx="8229600" cy="1257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Chec</a:t>
            </a:r>
            <a:r>
              <a:rPr lang="en-US" sz="3200" dirty="0" smtClean="0"/>
              <a:t>k </a:t>
            </a:r>
            <a:r>
              <a:rPr lang="en-US" sz="3200" dirty="0" err="1" smtClean="0"/>
              <a:t>Git</a:t>
            </a:r>
            <a:r>
              <a:rPr lang="en-US" sz="3200" dirty="0" smtClean="0"/>
              <a:t> Hub contents and click those 2 commits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CRUD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</a:t>
            </a:r>
          </a:p>
          <a:p>
            <a:r>
              <a:rPr lang="en-US" dirty="0" smtClean="0"/>
              <a:t>SELECT</a:t>
            </a:r>
          </a:p>
          <a:p>
            <a:r>
              <a:rPr lang="en-US" dirty="0" smtClean="0"/>
              <a:t>UPDATE</a:t>
            </a:r>
          </a:p>
          <a:p>
            <a:r>
              <a:rPr lang="en-US" dirty="0" smtClean="0"/>
              <a:t>DELETE</a:t>
            </a:r>
          </a:p>
          <a:p>
            <a:endParaRPr lang="en-US" dirty="0" smtClean="0"/>
          </a:p>
          <a:p>
            <a:r>
              <a:rPr lang="en-US" dirty="0" smtClean="0"/>
              <a:t>TRUNCATE</a:t>
            </a:r>
          </a:p>
          <a:p>
            <a:r>
              <a:rPr lang="en-US" dirty="0" smtClean="0"/>
              <a:t>DROP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CONCAT(str1, str2, ...): Concatenates two or more strings.</a:t>
            </a:r>
          </a:p>
          <a:p>
            <a:r>
              <a:rPr lang="en-US" dirty="0" smtClean="0"/>
              <a:t>LENGTH(</a:t>
            </a:r>
            <a:r>
              <a:rPr lang="en-US" dirty="0" err="1" smtClean="0"/>
              <a:t>str</a:t>
            </a:r>
            <a:r>
              <a:rPr lang="en-US" dirty="0" smtClean="0"/>
              <a:t>): Returns the length of a string in bytes.</a:t>
            </a:r>
          </a:p>
          <a:p>
            <a:r>
              <a:rPr lang="en-US" dirty="0" smtClean="0"/>
              <a:t>UPPER(</a:t>
            </a:r>
            <a:r>
              <a:rPr lang="en-US" dirty="0" err="1" smtClean="0"/>
              <a:t>str</a:t>
            </a:r>
            <a:r>
              <a:rPr lang="en-US" dirty="0" smtClean="0"/>
              <a:t>) / LCASE(</a:t>
            </a:r>
            <a:r>
              <a:rPr lang="en-US" dirty="0" err="1" smtClean="0"/>
              <a:t>str</a:t>
            </a:r>
            <a:r>
              <a:rPr lang="en-US" dirty="0" smtClean="0"/>
              <a:t>): Converts a string to uppercase or lowercase.</a:t>
            </a:r>
          </a:p>
          <a:p>
            <a:r>
              <a:rPr lang="en-US" dirty="0" smtClean="0"/>
              <a:t>SUBSTRING(</a:t>
            </a:r>
            <a:r>
              <a:rPr lang="en-US" dirty="0" err="1" smtClean="0"/>
              <a:t>str</a:t>
            </a:r>
            <a:r>
              <a:rPr lang="en-US" dirty="0" smtClean="0"/>
              <a:t>, start, length): Extracts a substring from a string.</a:t>
            </a:r>
          </a:p>
          <a:p>
            <a:r>
              <a:rPr lang="en-US" dirty="0" smtClean="0"/>
              <a:t>TRIM(</a:t>
            </a:r>
            <a:r>
              <a:rPr lang="en-US" dirty="0" err="1" smtClean="0"/>
              <a:t>str</a:t>
            </a:r>
            <a:r>
              <a:rPr lang="en-US" dirty="0" smtClean="0"/>
              <a:t>): Removes leading and trailing spaces from a string.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ABS(num): Returns the absolute value of a number.</a:t>
            </a:r>
          </a:p>
          <a:p>
            <a:r>
              <a:rPr lang="en-US" dirty="0" smtClean="0"/>
              <a:t>ROUND(num, decimals): Rounds a number to a specified number of decimal places.</a:t>
            </a:r>
          </a:p>
          <a:p>
            <a:r>
              <a:rPr lang="en-US" dirty="0" smtClean="0"/>
              <a:t>CEIL(num) / FLOOR(num): Returns the smallest integer greater than or equal to, or the largest integer less than or equal to, a number, respectively.</a:t>
            </a:r>
          </a:p>
          <a:p>
            <a:r>
              <a:rPr lang="en-US" dirty="0" smtClean="0"/>
              <a:t>SQRT(num): Returns the square root of a number.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and Time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NOW(): Returns the current date and time.</a:t>
            </a:r>
          </a:p>
          <a:p>
            <a:r>
              <a:rPr lang="en-US" dirty="0" smtClean="0"/>
              <a:t>CURDATE(): Returns the current date.</a:t>
            </a:r>
          </a:p>
          <a:p>
            <a:r>
              <a:rPr lang="en-US" dirty="0" smtClean="0"/>
              <a:t>YEAR(date) / MONTH(date) / DAY(date): Extracts the year, month, or day from a date.</a:t>
            </a:r>
          </a:p>
          <a:p>
            <a:r>
              <a:rPr lang="en-US" dirty="0" smtClean="0"/>
              <a:t>DATEDIFF(date1, date2): Calculates the difference in days between two dates.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COUNT(column): Counts the number of rows or non-null values in a column.</a:t>
            </a:r>
          </a:p>
          <a:p>
            <a:r>
              <a:rPr lang="en-US" dirty="0" smtClean="0"/>
              <a:t>SUM(column): Calculates the sum of values in a column.</a:t>
            </a:r>
          </a:p>
          <a:p>
            <a:r>
              <a:rPr lang="en-US" dirty="0" smtClean="0"/>
              <a:t>AVG(column): Calculates the average of values in a column.</a:t>
            </a:r>
          </a:p>
          <a:p>
            <a:r>
              <a:rPr lang="en-US" dirty="0" smtClean="0"/>
              <a:t>MAX(column) / MIN(column): Returns the maximum or minimum value in a column.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</a:t>
            </a:r>
            <a:r>
              <a:rPr lang="en-US" dirty="0" smtClean="0"/>
              <a:t> Queries - 1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 mobile</a:t>
            </a:r>
          </a:p>
          <a:p>
            <a:r>
              <a:rPr lang="en-US" dirty="0" smtClean="0"/>
              <a:t>SELECT * FROM mobile LIMIT 10</a:t>
            </a:r>
          </a:p>
          <a:p>
            <a:r>
              <a:rPr lang="en-US" dirty="0" smtClean="0"/>
              <a:t>SELECT * FROM mobile LIMIT 10 OFFSET 800</a:t>
            </a:r>
          </a:p>
          <a:p>
            <a:r>
              <a:rPr lang="en-US" dirty="0" smtClean="0"/>
              <a:t>SELECT * FROM mobile WHERE brand = 'Samsung' LIMIT 10 OFFSET 20</a:t>
            </a:r>
          </a:p>
          <a:p>
            <a:r>
              <a:rPr lang="en-US" dirty="0" smtClean="0"/>
              <a:t>SELECT count(id) FROM mobile</a:t>
            </a:r>
          </a:p>
          <a:p>
            <a:r>
              <a:rPr lang="en-US" dirty="0" smtClean="0"/>
              <a:t>SELECT count(id) FROM mobile WHERE brand = 'Samsung'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</a:t>
            </a:r>
            <a:r>
              <a:rPr lang="en-US" dirty="0" smtClean="0"/>
              <a:t> Queries - 2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SELECT MIN(price) FROM mobile;</a:t>
            </a:r>
          </a:p>
          <a:p>
            <a:r>
              <a:rPr lang="en-US" dirty="0" smtClean="0"/>
              <a:t>SELECT MIN(price) FROM mobile WHERE brand = 'Samsung‘</a:t>
            </a:r>
          </a:p>
          <a:p>
            <a:r>
              <a:rPr lang="en-US" dirty="0" smtClean="0"/>
              <a:t>SELECT MAX(price) FROM mobile;</a:t>
            </a:r>
          </a:p>
          <a:p>
            <a:r>
              <a:rPr lang="en-US" dirty="0" smtClean="0"/>
              <a:t>SELECT MAX(price) FROM mobile WHERE brand = 'Samsung‘</a:t>
            </a:r>
          </a:p>
          <a:p>
            <a:r>
              <a:rPr lang="en-US" dirty="0" smtClean="0"/>
              <a:t>SELECT DISTINCT(brand) FROM mobile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id,UPPER</a:t>
            </a:r>
            <a:r>
              <a:rPr lang="en-US" dirty="0" smtClean="0"/>
              <a:t>(brand),</a:t>
            </a:r>
            <a:r>
              <a:rPr lang="en-US" dirty="0" err="1" smtClean="0"/>
              <a:t>model,year_launched</a:t>
            </a:r>
            <a:r>
              <a:rPr lang="en-US" dirty="0" smtClean="0"/>
              <a:t> FROM mobile;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</a:t>
            </a:r>
            <a:r>
              <a:rPr lang="en-US" dirty="0" smtClean="0"/>
              <a:t> Queries - 3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id,brand,model,year_launched</a:t>
            </a:r>
            <a:r>
              <a:rPr lang="en-US" dirty="0" smtClean="0"/>
              <a:t> FROM mobile where brand = 'Samsung‘;</a:t>
            </a:r>
          </a:p>
          <a:p>
            <a:r>
              <a:rPr lang="en-US" dirty="0" smtClean="0"/>
              <a:t>SELECT * FROM mobile where price &lt; 10000;</a:t>
            </a:r>
          </a:p>
          <a:p>
            <a:r>
              <a:rPr lang="en-US" dirty="0" smtClean="0"/>
              <a:t>SELECT * FROM mobile where price &lt; 10000 and brand = 'Samsung‘;</a:t>
            </a:r>
          </a:p>
          <a:p>
            <a:r>
              <a:rPr lang="en-US" dirty="0" smtClean="0"/>
              <a:t>SELECT * FROM mobile order by model </a:t>
            </a:r>
            <a:r>
              <a:rPr lang="en-US" dirty="0" err="1" smtClean="0"/>
              <a:t>desc</a:t>
            </a:r>
            <a:r>
              <a:rPr lang="en-US" dirty="0" smtClean="0"/>
              <a:t>;</a:t>
            </a:r>
          </a:p>
          <a:p>
            <a:r>
              <a:rPr lang="en-US" dirty="0" smtClean="0"/>
              <a:t>SELECT * FROM mobile order by price;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</a:t>
            </a:r>
            <a:r>
              <a:rPr lang="en-US" dirty="0" smtClean="0"/>
              <a:t> Queries - 4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SELECT brand, COUNT(id) AS </a:t>
            </a:r>
            <a:r>
              <a:rPr lang="en-US" dirty="0" err="1" smtClean="0"/>
              <a:t>mobile_count</a:t>
            </a:r>
            <a:r>
              <a:rPr lang="en-US" dirty="0" smtClean="0"/>
              <a:t> FROM mobile GROUP BY brand;</a:t>
            </a:r>
          </a:p>
          <a:p>
            <a:r>
              <a:rPr lang="en-US" dirty="0" smtClean="0"/>
              <a:t>SELECT brand, MIN(price) AS </a:t>
            </a:r>
            <a:r>
              <a:rPr lang="en-US" dirty="0" err="1" smtClean="0"/>
              <a:t>mobile_min</a:t>
            </a:r>
            <a:r>
              <a:rPr lang="en-US" dirty="0" smtClean="0"/>
              <a:t> FROM mobile GROUP BY brand;</a:t>
            </a:r>
          </a:p>
          <a:p>
            <a:r>
              <a:rPr lang="en-US" dirty="0" smtClean="0"/>
              <a:t>SELECT brand, MAX(price) AS </a:t>
            </a:r>
            <a:r>
              <a:rPr lang="en-US" dirty="0" err="1" smtClean="0"/>
              <a:t>mobile_max</a:t>
            </a:r>
            <a:r>
              <a:rPr lang="en-US" dirty="0" smtClean="0"/>
              <a:t> FROM mobile GROUP BY brand;</a:t>
            </a:r>
          </a:p>
          <a:p>
            <a:r>
              <a:rPr lang="en-US" dirty="0" smtClean="0"/>
              <a:t>SELECT brand, SUM(price) AS </a:t>
            </a:r>
            <a:r>
              <a:rPr lang="en-US" dirty="0" err="1" smtClean="0"/>
              <a:t>mobile_sum</a:t>
            </a:r>
            <a:r>
              <a:rPr lang="en-US" dirty="0" smtClean="0"/>
              <a:t> FROM mobile GROUP BY brand;</a:t>
            </a:r>
          </a:p>
          <a:p>
            <a:r>
              <a:rPr lang="en-US" dirty="0" smtClean="0"/>
              <a:t>SELECT brand, AVG(price) AS </a:t>
            </a:r>
            <a:r>
              <a:rPr lang="en-US" dirty="0" err="1" smtClean="0"/>
              <a:t>mobile_avg</a:t>
            </a:r>
            <a:r>
              <a:rPr lang="en-US" dirty="0" smtClean="0"/>
              <a:t> FROM mobile GROUP BY brand;</a:t>
            </a:r>
          </a:p>
          <a:p>
            <a:r>
              <a:rPr lang="en-US" dirty="0" smtClean="0"/>
              <a:t>SELECT </a:t>
            </a:r>
            <a:r>
              <a:rPr lang="en-US" dirty="0" err="1" smtClean="0"/>
              <a:t>id,brand,model,year_launched,price,price</a:t>
            </a:r>
            <a:r>
              <a:rPr lang="en-US" dirty="0" smtClean="0"/>
              <a:t> - (price * 0.20) as </a:t>
            </a:r>
            <a:r>
              <a:rPr lang="en-US" dirty="0" err="1" smtClean="0"/>
              <a:t>discount_price</a:t>
            </a:r>
            <a:r>
              <a:rPr lang="en-US" dirty="0" smtClean="0"/>
              <a:t> FROM mobile;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wise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Day 1. Packages, Exceptions and Streams</a:t>
            </a:r>
          </a:p>
          <a:p>
            <a:pPr lvl="1"/>
            <a:r>
              <a:rPr lang="en-US" dirty="0" smtClean="0"/>
              <a:t>Custom Packages, Exception Handling (try-catch, custom exceptions), Intro to Java Streams API</a:t>
            </a:r>
          </a:p>
          <a:p>
            <a:r>
              <a:rPr lang="en-US" b="1" dirty="0" smtClean="0"/>
              <a:t>Day 2. Introduction to JDBC</a:t>
            </a:r>
          </a:p>
          <a:p>
            <a:pPr lvl="1"/>
            <a:r>
              <a:rPr lang="en-US" dirty="0" smtClean="0"/>
              <a:t>JDBC Architecture, DB Connection, Basic SQL in Java (, SELECT, INSERT, UPDATE, DELETE)</a:t>
            </a:r>
          </a:p>
          <a:p>
            <a:r>
              <a:rPr lang="en-US" b="1" dirty="0" smtClean="0"/>
              <a:t>Day 3. JDBC CRUD with </a:t>
            </a:r>
            <a:r>
              <a:rPr lang="en-US" b="1" dirty="0" err="1" smtClean="0"/>
              <a:t>MySQL</a:t>
            </a:r>
            <a:r>
              <a:rPr lang="en-US" b="1" dirty="0" smtClean="0"/>
              <a:t> </a:t>
            </a:r>
          </a:p>
          <a:p>
            <a:pPr lvl="1"/>
            <a:r>
              <a:rPr lang="en-US" dirty="0"/>
              <a:t>CLI based CRUD Operations using JDBC + </a:t>
            </a:r>
            <a:r>
              <a:rPr lang="en-US" dirty="0" err="1"/>
              <a:t>MySQL</a:t>
            </a:r>
            <a:r>
              <a:rPr lang="en-US" dirty="0"/>
              <a:t> , error handling, multi class design</a:t>
            </a:r>
          </a:p>
          <a:p>
            <a:r>
              <a:rPr lang="en-US" b="1" dirty="0" smtClean="0"/>
              <a:t>Day 4. Intro to Maven, </a:t>
            </a:r>
            <a:r>
              <a:rPr lang="en-US" b="1" dirty="0" err="1" smtClean="0"/>
              <a:t>JUnit</a:t>
            </a:r>
            <a:r>
              <a:rPr lang="en-US" b="1" dirty="0" smtClean="0"/>
              <a:t>, </a:t>
            </a:r>
            <a:r>
              <a:rPr lang="en-US" b="1" dirty="0" err="1" smtClean="0"/>
              <a:t>Git</a:t>
            </a:r>
            <a:endParaRPr lang="en-US" b="1" dirty="0" smtClean="0"/>
          </a:p>
          <a:p>
            <a:pPr lvl="1"/>
            <a:r>
              <a:rPr lang="en-US" dirty="0" smtClean="0"/>
              <a:t>Maven Structure, Basic Unit Testing with </a:t>
            </a:r>
            <a:r>
              <a:rPr lang="en-US" dirty="0" err="1" smtClean="0"/>
              <a:t>JUnit</a:t>
            </a:r>
            <a:r>
              <a:rPr lang="en-US" dirty="0" smtClean="0"/>
              <a:t>, </a:t>
            </a:r>
            <a:r>
              <a:rPr lang="en-US" dirty="0" err="1" smtClean="0"/>
              <a:t>Git</a:t>
            </a:r>
            <a:r>
              <a:rPr lang="en-US" dirty="0" smtClean="0"/>
              <a:t> Commands (Clone, Commit, Push)</a:t>
            </a:r>
          </a:p>
          <a:p>
            <a:r>
              <a:rPr lang="en-US" b="1" dirty="0" smtClean="0"/>
              <a:t>Day 5, Day 6: Guided Mini Project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Third Party Library is needed to develop applications in Java.</a:t>
            </a:r>
          </a:p>
          <a:p>
            <a:r>
              <a:rPr lang="en-US" dirty="0" smtClean="0"/>
              <a:t>We have to download libraries, configure, compile, handle versions and include in our project.</a:t>
            </a:r>
          </a:p>
          <a:p>
            <a:r>
              <a:rPr lang="en-US" dirty="0" smtClean="0"/>
              <a:t>We have to Build the process, update the </a:t>
            </a:r>
            <a:r>
              <a:rPr lang="en-US" dirty="0" err="1" smtClean="0"/>
              <a:t>dependancy</a:t>
            </a:r>
            <a:r>
              <a:rPr lang="en-US" dirty="0" smtClean="0"/>
              <a:t> library versions, Testing and Packaging.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Maven Solves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298"/>
            <a:ext cx="7803228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Maven Does for you</a:t>
            </a:r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947863"/>
            <a:ext cx="8439150" cy="348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Command</a:t>
            </a:r>
            <a:endParaRPr 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90575" y="1658144"/>
            <a:ext cx="75628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Transitive Dependency</a:t>
            </a:r>
            <a:endParaRPr lang="en-US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643050"/>
            <a:ext cx="7072362" cy="467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 is Simple</a:t>
            </a:r>
            <a:endParaRPr lang="en-US" dirty="0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928802"/>
            <a:ext cx="8027726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 Assistant</a:t>
            </a: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141" y="1571612"/>
            <a:ext cx="81248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r>
              <a:rPr lang="en-US" dirty="0" err="1" smtClean="0"/>
              <a:t>IntelliJ</a:t>
            </a:r>
            <a:r>
              <a:rPr lang="en-US" dirty="0" smtClean="0"/>
              <a:t> IDEA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900618" cy="614353"/>
          </a:xfrm>
        </p:spPr>
        <p:txBody>
          <a:bodyPr/>
          <a:lstStyle/>
          <a:p>
            <a:r>
              <a:rPr lang="en-US" dirty="0" smtClean="0"/>
              <a:t>Create Workspace Folder.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214554"/>
            <a:ext cx="34575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8596" y="3457589"/>
            <a:ext cx="4572032" cy="1042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 Project in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IntelliJ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IDEA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772041"/>
            <a:ext cx="43624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2071678"/>
            <a:ext cx="3800467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357298"/>
            <a:ext cx="4786346" cy="507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3429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Create New Package ‘models’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1428736"/>
            <a:ext cx="37528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4714884"/>
            <a:ext cx="59817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Write, Compile and Run First Program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25 (Latest Version, Long Term Support)</a:t>
            </a:r>
          </a:p>
          <a:p>
            <a:r>
              <a:rPr lang="en-US" dirty="0" err="1" smtClean="0"/>
              <a:t>IntelliJ</a:t>
            </a:r>
            <a:r>
              <a:rPr lang="en-US" dirty="0" smtClean="0"/>
              <a:t> IDEA (Community Edition)</a:t>
            </a:r>
          </a:p>
          <a:p>
            <a:r>
              <a:rPr lang="en-US" dirty="0" err="1" smtClean="0"/>
              <a:t>MySQL</a:t>
            </a:r>
            <a:r>
              <a:rPr lang="en-US" dirty="0" smtClean="0"/>
              <a:t> (Community Edition)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New Class ‘Mobile’ in models package</a:t>
            </a:r>
            <a:endParaRPr lang="en-US" dirty="0"/>
          </a:p>
        </p:txBody>
      </p:sp>
      <p:pic>
        <p:nvPicPr>
          <p:cNvPr id="1024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428736"/>
            <a:ext cx="64865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3643314"/>
            <a:ext cx="38766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827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Generate Default &amp; Parameterized Constructors, Getters &amp; Setters and </a:t>
            </a:r>
            <a:r>
              <a:rPr lang="en-US" dirty="0" err="1" smtClean="0"/>
              <a:t>toString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509835"/>
            <a:ext cx="27336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2509835"/>
            <a:ext cx="14668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2581273"/>
            <a:ext cx="29622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942" y="3438529"/>
            <a:ext cx="28289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5938859"/>
            <a:ext cx="28670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0430" y="4581537"/>
            <a:ext cx="14001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796908"/>
          </a:xfrm>
        </p:spPr>
        <p:txBody>
          <a:bodyPr/>
          <a:lstStyle/>
          <a:p>
            <a:r>
              <a:rPr lang="en-US" dirty="0" err="1" smtClean="0"/>
              <a:t>toString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071546"/>
            <a:ext cx="55911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" y="3481410"/>
            <a:ext cx="91249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57242" y="248921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Create two mobile objects and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display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Mobile </a:t>
            </a:r>
            <a:r>
              <a:rPr lang="en-US" dirty="0" err="1" smtClean="0"/>
              <a:t>ArrayList</a:t>
            </a:r>
            <a:r>
              <a:rPr lang="en-US" dirty="0" smtClean="0"/>
              <a:t> and display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14494"/>
            <a:ext cx="922972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CRUD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7362"/>
          </a:xfrm>
        </p:spPr>
        <p:txBody>
          <a:bodyPr/>
          <a:lstStyle/>
          <a:p>
            <a:r>
              <a:rPr lang="en-US" dirty="0" smtClean="0"/>
              <a:t>Create new Package ‘interfaces’</a:t>
            </a:r>
          </a:p>
          <a:p>
            <a:r>
              <a:rPr lang="en-US" dirty="0" smtClean="0"/>
              <a:t>Create new Interface </a:t>
            </a:r>
            <a:r>
              <a:rPr lang="en-US" dirty="0" err="1" smtClean="0"/>
              <a:t>MobileCRUD</a:t>
            </a:r>
            <a:r>
              <a:rPr lang="en-US" dirty="0" smtClean="0"/>
              <a:t> under interfaces package.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7" y="3429000"/>
            <a:ext cx="228601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2106" y="3286124"/>
            <a:ext cx="382905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3571876"/>
            <a:ext cx="22479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/>
          <a:lstStyle/>
          <a:p>
            <a:r>
              <a:rPr lang="en-US" dirty="0" smtClean="0"/>
              <a:t>Mobile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1685924"/>
          </a:xfrm>
        </p:spPr>
        <p:txBody>
          <a:bodyPr/>
          <a:lstStyle/>
          <a:p>
            <a:r>
              <a:rPr lang="en-US" dirty="0" smtClean="0"/>
              <a:t>Create Package ‘repositories’.</a:t>
            </a:r>
          </a:p>
          <a:p>
            <a:r>
              <a:rPr lang="en-US" dirty="0" smtClean="0"/>
              <a:t>Create Class ‘</a:t>
            </a:r>
            <a:r>
              <a:rPr lang="en-US" dirty="0" err="1" smtClean="0"/>
              <a:t>MobileRepository</a:t>
            </a:r>
            <a:r>
              <a:rPr lang="en-US" dirty="0" smtClean="0"/>
              <a:t>’ in repositories package.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000372"/>
            <a:ext cx="674370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</a:t>
            </a:r>
            <a:r>
              <a:rPr lang="en-US" dirty="0" err="1" smtClean="0"/>
              <a:t>MobileCRUD</a:t>
            </a:r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14422"/>
            <a:ext cx="47434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214422"/>
            <a:ext cx="39909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4"/>
            <a:ext cx="8229600" cy="939784"/>
          </a:xfrm>
        </p:spPr>
        <p:txBody>
          <a:bodyPr/>
          <a:lstStyle/>
          <a:p>
            <a:r>
              <a:rPr lang="en-US" dirty="0" err="1" smtClean="0"/>
              <a:t>ReadMobiles</a:t>
            </a:r>
            <a:r>
              <a:rPr lang="en-US" dirty="0" smtClean="0"/>
              <a:t> (Repository)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1538" y="838214"/>
            <a:ext cx="7400925" cy="444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5286388"/>
            <a:ext cx="712470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ReadMobiles</a:t>
            </a:r>
            <a:r>
              <a:rPr lang="en-US" dirty="0" smtClean="0"/>
              <a:t> (Service)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4383"/>
            <a:ext cx="8229600" cy="125729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Create Interface ‘services’.</a:t>
            </a:r>
          </a:p>
          <a:p>
            <a:r>
              <a:rPr lang="en-US" dirty="0" smtClean="0"/>
              <a:t>Create Class ‘</a:t>
            </a:r>
            <a:r>
              <a:rPr lang="en-US" dirty="0" err="1" smtClean="0"/>
              <a:t>MobileService</a:t>
            </a:r>
            <a:r>
              <a:rPr lang="en-US" dirty="0" smtClean="0"/>
              <a:t>’ under the package ‘services’.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00240"/>
            <a:ext cx="9144000" cy="483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 Read Mobiles Operation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785794"/>
            <a:ext cx="4610100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3357562"/>
            <a:ext cx="4867275" cy="344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2703530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Add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mysql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 dependency in pom.xml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Java 25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585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https://www.oracle.com/in/java/technologies/downloads/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714620"/>
            <a:ext cx="8289013" cy="385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4"/>
            <a:ext cx="8229600" cy="868346"/>
          </a:xfrm>
        </p:spPr>
        <p:txBody>
          <a:bodyPr/>
          <a:lstStyle/>
          <a:p>
            <a:r>
              <a:rPr lang="en-US" dirty="0" err="1" smtClean="0"/>
              <a:t>MySQL</a:t>
            </a:r>
            <a:r>
              <a:rPr lang="en-US" dirty="0" smtClean="0"/>
              <a:t> Driver from Maven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842954"/>
            <a:ext cx="55340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457456"/>
            <a:ext cx="74009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4357694"/>
            <a:ext cx="55911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Mobile (Repository)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812482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Mobile (Service)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1500174"/>
            <a:ext cx="892971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US" dirty="0" smtClean="0"/>
              <a:t>Update Mobile (Repository)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63" y="1128736"/>
            <a:ext cx="8220075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Mobile (Service)</a:t>
            </a:r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7" y="1866900"/>
            <a:ext cx="892971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011222"/>
          </a:xfrm>
        </p:spPr>
        <p:txBody>
          <a:bodyPr/>
          <a:lstStyle/>
          <a:p>
            <a:r>
              <a:rPr lang="en-US" dirty="0" smtClean="0"/>
              <a:t>Delete Mobile (Repository)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857232"/>
            <a:ext cx="766762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Mobile (Service)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185862"/>
            <a:ext cx="79152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4"/>
            <a:ext cx="8229600" cy="939784"/>
          </a:xfrm>
        </p:spPr>
        <p:txBody>
          <a:bodyPr/>
          <a:lstStyle/>
          <a:p>
            <a:r>
              <a:rPr lang="en-US" dirty="0" smtClean="0"/>
              <a:t>Read Mobile (Repository)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850" y="857232"/>
            <a:ext cx="7734300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Mobile (Service)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77343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22"/>
            <a:ext cx="8229600" cy="1000124"/>
          </a:xfrm>
        </p:spPr>
        <p:txBody>
          <a:bodyPr/>
          <a:lstStyle/>
          <a:p>
            <a:r>
              <a:rPr lang="en-US" dirty="0" smtClean="0"/>
              <a:t>Test CRUD Menu Console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957286"/>
            <a:ext cx="8929718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Java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57230"/>
          </a:xfrm>
        </p:spPr>
        <p:txBody>
          <a:bodyPr/>
          <a:lstStyle/>
          <a:p>
            <a:r>
              <a:rPr lang="en-US" dirty="0" smtClean="0"/>
              <a:t>Open Command Prompt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428868"/>
            <a:ext cx="60483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8358246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42852"/>
            <a:ext cx="8786842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9" y="152416"/>
            <a:ext cx="8929717" cy="6419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Stream Intermediate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7150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Transform a stream into another stream, allowing for chaining multiple operations together. They are lazy, meaning they are not executed until a terminal operation is invoked.</a:t>
            </a:r>
          </a:p>
          <a:p>
            <a:endParaRPr lang="en-US" dirty="0" smtClean="0"/>
          </a:p>
          <a:p>
            <a:r>
              <a:rPr lang="en-US" b="1" dirty="0" smtClean="0"/>
              <a:t>filter</a:t>
            </a:r>
            <a:r>
              <a:rPr lang="en-US" dirty="0" smtClean="0"/>
              <a:t>(Predicate&lt;T&gt; predicate): Returns a stream consisting of the elements that match the given predicate.</a:t>
            </a:r>
          </a:p>
          <a:p>
            <a:r>
              <a:rPr lang="en-US" b="1" dirty="0" smtClean="0"/>
              <a:t>map</a:t>
            </a:r>
            <a:r>
              <a:rPr lang="en-US" dirty="0" smtClean="0"/>
              <a:t>(Function&lt;T, R&gt; </a:t>
            </a:r>
            <a:r>
              <a:rPr lang="en-US" dirty="0" err="1" smtClean="0"/>
              <a:t>mapper</a:t>
            </a:r>
            <a:r>
              <a:rPr lang="en-US" dirty="0" smtClean="0"/>
              <a:t>): Returns a stream consisting of the results of applying the given function to the elements of this stream.</a:t>
            </a:r>
          </a:p>
          <a:p>
            <a:r>
              <a:rPr lang="en-US" b="1" dirty="0" smtClean="0"/>
              <a:t>distinct</a:t>
            </a:r>
            <a:r>
              <a:rPr lang="en-US" dirty="0" smtClean="0"/>
              <a:t>(): Returns a stream consisting of the distinct elements (according to equals()) of this stream</a:t>
            </a:r>
          </a:p>
          <a:p>
            <a:r>
              <a:rPr lang="en-US" b="1" dirty="0" smtClean="0"/>
              <a:t>sorted</a:t>
            </a:r>
            <a:r>
              <a:rPr lang="en-US" dirty="0" smtClean="0"/>
              <a:t>(Comparator&lt;T&gt; comparator): Returns a stream consisting of the elements of this stream, sorted according to natural order or a provided Comparator.</a:t>
            </a:r>
          </a:p>
          <a:p>
            <a:r>
              <a:rPr lang="en-US" b="1" dirty="0" smtClean="0"/>
              <a:t>limit</a:t>
            </a:r>
            <a:r>
              <a:rPr lang="en-US" dirty="0" smtClean="0"/>
              <a:t>(long </a:t>
            </a:r>
            <a:r>
              <a:rPr lang="en-US" dirty="0" err="1" smtClean="0"/>
              <a:t>maxSize</a:t>
            </a:r>
            <a:r>
              <a:rPr lang="en-US" dirty="0" smtClean="0"/>
              <a:t>): Returns a stream consisting of the elements of this stream, truncated to be no longer than </a:t>
            </a:r>
            <a:r>
              <a:rPr lang="en-US" dirty="0" err="1" smtClean="0"/>
              <a:t>maxSize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skip</a:t>
            </a:r>
            <a:r>
              <a:rPr lang="en-US" dirty="0" smtClean="0"/>
              <a:t>(long n): Returns a stream consisting of the remaining elements of this stream after discarding the first n elements.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Stream Terminal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7150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Produce a result or a side-effect, and they consume the stream, marking the end of the stream pipeline.</a:t>
            </a:r>
          </a:p>
          <a:p>
            <a:endParaRPr lang="en-US" dirty="0" smtClean="0"/>
          </a:p>
          <a:p>
            <a:r>
              <a:rPr lang="en-US" b="1" dirty="0" err="1" smtClean="0"/>
              <a:t>forEach</a:t>
            </a:r>
            <a:r>
              <a:rPr lang="en-US" dirty="0" smtClean="0"/>
              <a:t>(Consumer&lt;T&gt; action): Performs an action for each element of this stream.</a:t>
            </a:r>
          </a:p>
          <a:p>
            <a:r>
              <a:rPr lang="en-US" b="1" dirty="0" smtClean="0"/>
              <a:t>collect</a:t>
            </a:r>
            <a:r>
              <a:rPr lang="en-US" dirty="0" smtClean="0"/>
              <a:t>(Collector&lt;T, A, R&gt; collector): Performs a mutable reduction operation on the elements of this stream, using a Collector to accumulate elements into a result container (e.g., List, Set, Map)</a:t>
            </a:r>
          </a:p>
          <a:p>
            <a:r>
              <a:rPr lang="en-US" b="1" dirty="0" smtClean="0"/>
              <a:t>count</a:t>
            </a:r>
            <a:r>
              <a:rPr lang="en-US" dirty="0" smtClean="0"/>
              <a:t>(): Returns the count of elements in this stream.</a:t>
            </a:r>
          </a:p>
          <a:p>
            <a:r>
              <a:rPr lang="en-US" b="1" dirty="0" smtClean="0"/>
              <a:t>min</a:t>
            </a:r>
            <a:r>
              <a:rPr lang="en-US" dirty="0" smtClean="0"/>
              <a:t>(Comparator&lt;T&gt; comparator) / </a:t>
            </a:r>
            <a:r>
              <a:rPr lang="en-US" b="1" dirty="0" smtClean="0"/>
              <a:t>max</a:t>
            </a:r>
            <a:r>
              <a:rPr lang="en-US" dirty="0" smtClean="0"/>
              <a:t>(Comparator&lt;T&gt; comparator): Returns an Optional describing the minimum or maximum element of this stream according to the provided Comparator.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715404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3643314"/>
            <a:ext cx="7315200" cy="306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91440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95313"/>
            <a:ext cx="914400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85728"/>
            <a:ext cx="772477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StreamServices</a:t>
            </a:r>
            <a:r>
              <a:rPr lang="en-US" dirty="0" smtClean="0"/>
              <a:t> in services package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857364"/>
            <a:ext cx="26479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2643182"/>
            <a:ext cx="307657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92"/>
          </a:xfrm>
        </p:spPr>
        <p:txBody>
          <a:bodyPr/>
          <a:lstStyle/>
          <a:p>
            <a:r>
              <a:rPr lang="en-US" dirty="0" smtClean="0"/>
              <a:t>https://www.jetbrains.com/idea/download/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214554"/>
            <a:ext cx="6815158" cy="445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All Mobiles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357298"/>
            <a:ext cx="759074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Utils</a:t>
            </a:r>
            <a:r>
              <a:rPr lang="en-US" dirty="0" smtClean="0"/>
              <a:t> Package with classes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43050"/>
            <a:ext cx="29051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643050"/>
            <a:ext cx="43243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4000504"/>
            <a:ext cx="42576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Mobiles by Brand</a:t>
            </a:r>
            <a:endParaRPr 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2059" y="1571612"/>
            <a:ext cx="4229097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1571612"/>
            <a:ext cx="450059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Mobiles By Price</a:t>
            </a:r>
            <a:endParaRPr lang="en-U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3933" y="1142984"/>
            <a:ext cx="4538661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1142984"/>
            <a:ext cx="4500594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US" dirty="0" smtClean="0"/>
              <a:t>Filter Mobiles by Brand and Price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071546"/>
            <a:ext cx="5715040" cy="325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5000636"/>
            <a:ext cx="56483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7158" y="4143380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Find Mobile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and Price Sorter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71612"/>
            <a:ext cx="794844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143380"/>
            <a:ext cx="7858180" cy="229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2"/>
            <a:ext cx="8229600" cy="796908"/>
          </a:xfrm>
        </p:spPr>
        <p:txBody>
          <a:bodyPr/>
          <a:lstStyle/>
          <a:p>
            <a:r>
              <a:rPr lang="en-US" dirty="0" smtClean="0"/>
              <a:t>Sort Mobiles by Price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04946" y="857232"/>
            <a:ext cx="62674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3214686"/>
            <a:ext cx="5648325" cy="3643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071570"/>
          </a:xfrm>
        </p:spPr>
        <p:txBody>
          <a:bodyPr>
            <a:normAutofit/>
          </a:bodyPr>
          <a:lstStyle/>
          <a:p>
            <a:r>
              <a:rPr lang="en-US" dirty="0" smtClean="0"/>
              <a:t>Sort Mobiles by Model - 1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142984"/>
            <a:ext cx="772244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Mobiles By Model - 2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142984"/>
            <a:ext cx="5715040" cy="540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Single Column All Values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571612"/>
            <a:ext cx="38290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4786322"/>
            <a:ext cx="38195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57242" y="31432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Show Single Column Unique Values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MySQL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14354"/>
          </a:xfrm>
        </p:spPr>
        <p:txBody>
          <a:bodyPr/>
          <a:lstStyle/>
          <a:p>
            <a:r>
              <a:rPr lang="en-US" dirty="0" smtClean="0"/>
              <a:t>https://dev.mysql.com/downloads/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85992"/>
            <a:ext cx="5386405" cy="428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796908"/>
          </a:xfrm>
        </p:spPr>
        <p:txBody>
          <a:bodyPr/>
          <a:lstStyle/>
          <a:p>
            <a:r>
              <a:rPr lang="en-US" dirty="0" smtClean="0"/>
              <a:t>Uppercase Column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65" y="857232"/>
            <a:ext cx="471487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9042" y="4071942"/>
            <a:ext cx="52578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320359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Discount Price Column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06" y="4662507"/>
            <a:ext cx="37147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r>
              <a:rPr lang="en-US" dirty="0" smtClean="0"/>
              <a:t>Count, Min and Max for brand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7740" y="1071546"/>
            <a:ext cx="6337940" cy="560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Count of Each Brand Mobiles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714356"/>
            <a:ext cx="64389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2643182"/>
            <a:ext cx="71056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5804" y="2000240"/>
            <a:ext cx="8229600" cy="71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Min Price of Each Brand Mobiles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00034" y="4357694"/>
            <a:ext cx="8229600" cy="71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Max Price of Each Brand Mobiles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9650" y="5072074"/>
            <a:ext cx="71247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Pagination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7592839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71480"/>
            <a:ext cx="8643966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1440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3475" y="628650"/>
            <a:ext cx="68770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71480"/>
            <a:ext cx="885828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09600"/>
            <a:ext cx="9001156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19088"/>
            <a:ext cx="9144000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 relational database management system (RDBMS) that utilizes Structured Query Language (SQL) for managing and manipulating data.</a:t>
            </a:r>
          </a:p>
          <a:p>
            <a:r>
              <a:rPr lang="en-US" dirty="0" smtClean="0"/>
              <a:t> It is widely used for storing and organizing data in a structured format, enabling efficient retrieval and management.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52"/>
            <a:ext cx="73723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576263"/>
            <a:ext cx="80010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47675"/>
            <a:ext cx="9001156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US" dirty="0" smtClean="0"/>
              <a:t>Create Mobile Repository Test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928670"/>
            <a:ext cx="66484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643182"/>
            <a:ext cx="35814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2641864"/>
            <a:ext cx="3857652" cy="402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4013339"/>
            <a:ext cx="2357454" cy="2844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Mobile Repository Reference</a:t>
            </a: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285860"/>
            <a:ext cx="45339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1472" y="37147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testReadMobiles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4857760"/>
            <a:ext cx="44196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US" dirty="0" err="1" smtClean="0"/>
              <a:t>testCreateMobile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94" y="1142984"/>
            <a:ext cx="89154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57158" y="3214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testUpdateMobile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4414860"/>
            <a:ext cx="8929718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US" dirty="0" err="1" smtClean="0"/>
              <a:t>testDeleteMobile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142984"/>
            <a:ext cx="4191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00034" y="32146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testReadMobile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4286256"/>
            <a:ext cx="49720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All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285860"/>
            <a:ext cx="355282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8596" y="30003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Run class Mobile Repository Test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4214818"/>
            <a:ext cx="32099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57213"/>
            <a:ext cx="8929717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Queries (Commands)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Definition Language (DDL)</a:t>
            </a:r>
          </a:p>
          <a:p>
            <a:pPr lvl="1"/>
            <a:r>
              <a:rPr lang="en-US" dirty="0" smtClean="0"/>
              <a:t>Commands used to define and manage the structure of database objects.</a:t>
            </a:r>
          </a:p>
          <a:p>
            <a:pPr lvl="1"/>
            <a:r>
              <a:rPr lang="en-US" dirty="0" smtClean="0"/>
              <a:t>CREATE, ALTER, DROP, TRUNCATE, RENAME</a:t>
            </a:r>
          </a:p>
          <a:p>
            <a:r>
              <a:rPr lang="en-US" dirty="0" smtClean="0"/>
              <a:t>Data Manipulation Language (DML)</a:t>
            </a:r>
          </a:p>
          <a:p>
            <a:pPr lvl="1"/>
            <a:r>
              <a:rPr lang="en-US" dirty="0" smtClean="0"/>
              <a:t>Commands used to manage and manipulate the data within the database objects.</a:t>
            </a:r>
          </a:p>
          <a:p>
            <a:pPr lvl="1"/>
            <a:r>
              <a:rPr lang="en-US" dirty="0" smtClean="0"/>
              <a:t>SELECT, INSERT, UPDATE, DELETE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214422"/>
            <a:ext cx="8980012" cy="4953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285728"/>
            <a:ext cx="61722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571480"/>
            <a:ext cx="908632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542925"/>
            <a:ext cx="8658225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80391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35743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Git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Installation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357562"/>
            <a:ext cx="8429652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Version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1142984"/>
            <a:ext cx="26289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1472" y="264318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Create a Workspace Folder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3714752"/>
            <a:ext cx="32956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workspace folder in </a:t>
            </a: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14422"/>
            <a:ext cx="696277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285860"/>
            <a:ext cx="64198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5720" y="37147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Git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Repository Initialization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4857760"/>
            <a:ext cx="52768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85736"/>
            <a:ext cx="8229600" cy="1143000"/>
          </a:xfrm>
        </p:spPr>
        <p:txBody>
          <a:bodyPr/>
          <a:lstStyle/>
          <a:p>
            <a:r>
              <a:rPr lang="en-US" dirty="0" smtClean="0"/>
              <a:t>Check the folder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857364"/>
            <a:ext cx="5676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3857628"/>
            <a:ext cx="48387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32480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6144" y="2857496"/>
            <a:ext cx="58864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add, commit, log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285860"/>
            <a:ext cx="5238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1100</Words>
  <Application>Microsoft Office PowerPoint</Application>
  <PresentationFormat>On-screen Show (4:3)</PresentationFormat>
  <Paragraphs>202</Paragraphs>
  <Slides>102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4" baseType="lpstr">
      <vt:lpstr>Office Theme</vt:lpstr>
      <vt:lpstr>Packager Shell Object</vt:lpstr>
      <vt:lpstr>Java Phase 2</vt:lpstr>
      <vt:lpstr>Day wise Topics</vt:lpstr>
      <vt:lpstr>Pre Requisites</vt:lpstr>
      <vt:lpstr>Install Java 25</vt:lpstr>
      <vt:lpstr>Test Java Version</vt:lpstr>
      <vt:lpstr>Install IntelliJ IDEA</vt:lpstr>
      <vt:lpstr>Install MySQL </vt:lpstr>
      <vt:lpstr>MySQL</vt:lpstr>
      <vt:lpstr>SQL Queries (Commands)</vt:lpstr>
      <vt:lpstr>Database and Tables</vt:lpstr>
      <vt:lpstr>SQL CRUD Queries</vt:lpstr>
      <vt:lpstr>String Functions</vt:lpstr>
      <vt:lpstr>Numeric Functions</vt:lpstr>
      <vt:lpstr>Date and Time Functions</vt:lpstr>
      <vt:lpstr>Aggregate Functions</vt:lpstr>
      <vt:lpstr>Sql Queries - 1</vt:lpstr>
      <vt:lpstr>Sql Queries - 2</vt:lpstr>
      <vt:lpstr>Sql Queries - 3</vt:lpstr>
      <vt:lpstr>Sql Queries - 4</vt:lpstr>
      <vt:lpstr>Maven Repository</vt:lpstr>
      <vt:lpstr>Problem Maven Solves</vt:lpstr>
      <vt:lpstr>What Maven Does for you</vt:lpstr>
      <vt:lpstr>Maven Command</vt:lpstr>
      <vt:lpstr>Transitive Dependency</vt:lpstr>
      <vt:lpstr>Versioning is Simple</vt:lpstr>
      <vt:lpstr>Java Project Assistant</vt:lpstr>
      <vt:lpstr>IntelliJ IDEA Project</vt:lpstr>
      <vt:lpstr>Project Structure</vt:lpstr>
      <vt:lpstr>Create New Package ‘models’</vt:lpstr>
      <vt:lpstr>Create New Class ‘Mobile’ in models package</vt:lpstr>
      <vt:lpstr>Generate Default &amp; Parameterized Constructors, Getters &amp; Setters and toString.</vt:lpstr>
      <vt:lpstr>toString()</vt:lpstr>
      <vt:lpstr>Create Mobile ArrayList and display</vt:lpstr>
      <vt:lpstr>Mobile CRUD</vt:lpstr>
      <vt:lpstr>Mobile Repository</vt:lpstr>
      <vt:lpstr>Implement MobileCRUD</vt:lpstr>
      <vt:lpstr>ReadMobiles (Repository)</vt:lpstr>
      <vt:lpstr>ReadMobiles (Service)</vt:lpstr>
      <vt:lpstr>Test Read Mobiles Operation</vt:lpstr>
      <vt:lpstr>MySQL Driver from Maven</vt:lpstr>
      <vt:lpstr>Create Mobile (Repository)</vt:lpstr>
      <vt:lpstr>Create Mobile (Service)</vt:lpstr>
      <vt:lpstr>Update Mobile (Repository)</vt:lpstr>
      <vt:lpstr>Update Mobile (Service)</vt:lpstr>
      <vt:lpstr>Delete Mobile (Repository)</vt:lpstr>
      <vt:lpstr>Delete Mobile (Service)</vt:lpstr>
      <vt:lpstr>Read Mobile (Repository)</vt:lpstr>
      <vt:lpstr>Read Mobile (Service)</vt:lpstr>
      <vt:lpstr>Test CRUD Menu Console</vt:lpstr>
      <vt:lpstr>Slide 50</vt:lpstr>
      <vt:lpstr>Slide 51</vt:lpstr>
      <vt:lpstr>Slide 52</vt:lpstr>
      <vt:lpstr>Stream Intermediate Operations</vt:lpstr>
      <vt:lpstr>Stream Terminal Operations</vt:lpstr>
      <vt:lpstr>Slide 55</vt:lpstr>
      <vt:lpstr>Slide 56</vt:lpstr>
      <vt:lpstr>Slide 57</vt:lpstr>
      <vt:lpstr>Slide 58</vt:lpstr>
      <vt:lpstr>Class StreamServices in services package</vt:lpstr>
      <vt:lpstr>Show All Mobiles</vt:lpstr>
      <vt:lpstr>Utils Package with classes</vt:lpstr>
      <vt:lpstr>Filter Mobiles by Brand</vt:lpstr>
      <vt:lpstr>Filter Mobiles By Price</vt:lpstr>
      <vt:lpstr>Filter Mobiles by Brand and Price</vt:lpstr>
      <vt:lpstr>Model and Price Sorter</vt:lpstr>
      <vt:lpstr>Sort Mobiles by Price</vt:lpstr>
      <vt:lpstr>Sort Mobiles by Model - 1</vt:lpstr>
      <vt:lpstr>Sort Mobiles By Model - 2</vt:lpstr>
      <vt:lpstr>Show Single Column All Values</vt:lpstr>
      <vt:lpstr>Uppercase Column</vt:lpstr>
      <vt:lpstr>Count, Min and Max for brand</vt:lpstr>
      <vt:lpstr>Count of Each Brand Mobiles</vt:lpstr>
      <vt:lpstr>Pagination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Create Mobile Repository Test</vt:lpstr>
      <vt:lpstr>Create Mobile Repository Reference</vt:lpstr>
      <vt:lpstr>testCreateMobile</vt:lpstr>
      <vt:lpstr>testDeleteMobile</vt:lpstr>
      <vt:lpstr>Before All</vt:lpstr>
      <vt:lpstr>Slide 89</vt:lpstr>
      <vt:lpstr>Slide 90</vt:lpstr>
      <vt:lpstr>Slide 91</vt:lpstr>
      <vt:lpstr>Slide 92</vt:lpstr>
      <vt:lpstr>Slide 93</vt:lpstr>
      <vt:lpstr>Git Version</vt:lpstr>
      <vt:lpstr>Open workspace folder in IntelliJ IDEA</vt:lpstr>
      <vt:lpstr>Git Config</vt:lpstr>
      <vt:lpstr>Check the folder</vt:lpstr>
      <vt:lpstr>Git Status</vt:lpstr>
      <vt:lpstr>add, commit, log</vt:lpstr>
      <vt:lpstr>Add all files and commit</vt:lpstr>
      <vt:lpstr>Git checkout</vt:lpstr>
      <vt:lpstr>Git Remote and Push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192</cp:revision>
  <dcterms:created xsi:type="dcterms:W3CDTF">2025-11-24T07:02:44Z</dcterms:created>
  <dcterms:modified xsi:type="dcterms:W3CDTF">2025-12-10T13:28:42Z</dcterms:modified>
</cp:coreProperties>
</file>